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64" r:id="rId2"/>
    <p:sldId id="365" r:id="rId3"/>
    <p:sldId id="366" r:id="rId4"/>
    <p:sldId id="367" r:id="rId5"/>
    <p:sldId id="368" r:id="rId6"/>
    <p:sldId id="369" r:id="rId7"/>
    <p:sldId id="370" r:id="rId8"/>
    <p:sldId id="371" r:id="rId9"/>
    <p:sldId id="376" r:id="rId10"/>
    <p:sldId id="372" r:id="rId11"/>
    <p:sldId id="373" r:id="rId12"/>
    <p:sldId id="374" r:id="rId13"/>
  </p:sldIdLst>
  <p:sldSz cx="9144000" cy="6858000" type="screen4x3"/>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8AED4EAC-1F06-4D79-B582-9190FDE54482}" type="datetimeFigureOut">
              <a:rPr lang="en-US" smtClean="0"/>
              <a:pPr/>
              <a:t>5/9/2017</a:t>
            </a:fld>
            <a:endParaRPr lang="en-US"/>
          </a:p>
        </p:txBody>
      </p:sp>
      <p:sp>
        <p:nvSpPr>
          <p:cNvPr id="4" name="Footer Placeholder 3"/>
          <p:cNvSpPr>
            <a:spLocks noGrp="1"/>
          </p:cNvSpPr>
          <p:nvPr>
            <p:ph type="ftr" sz="quarter" idx="2"/>
          </p:nvPr>
        </p:nvSpPr>
        <p:spPr>
          <a:xfrm>
            <a:off x="0" y="9448800"/>
            <a:ext cx="295275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60800" y="9448800"/>
            <a:ext cx="2952750" cy="496888"/>
          </a:xfrm>
          <a:prstGeom prst="rect">
            <a:avLst/>
          </a:prstGeom>
        </p:spPr>
        <p:txBody>
          <a:bodyPr vert="horz" lIns="91440" tIns="45720" rIns="91440" bIns="45720" rtlCol="0" anchor="b"/>
          <a:lstStyle>
            <a:lvl1pPr algn="r">
              <a:defRPr sz="1200"/>
            </a:lvl1pPr>
          </a:lstStyle>
          <a:p>
            <a:fld id="{533E863E-3937-4617-A834-577E6009DBF3}" type="slidenum">
              <a:rPr lang="en-US" smtClean="0"/>
              <a:pPr/>
              <a:t>‹#›</a:t>
            </a:fld>
            <a:endParaRPr lang="en-US"/>
          </a:p>
        </p:txBody>
      </p:sp>
    </p:spTree>
    <p:extLst>
      <p:ext uri="{BB962C8B-B14F-4D97-AF65-F5344CB8AC3E}">
        <p14:creationId xmlns:p14="http://schemas.microsoft.com/office/powerpoint/2010/main" val="229141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60335" y="0"/>
            <a:ext cx="2953226" cy="497364"/>
          </a:xfrm>
          <a:prstGeom prst="rect">
            <a:avLst/>
          </a:prstGeom>
        </p:spPr>
        <p:txBody>
          <a:bodyPr vert="horz" lIns="91440" tIns="45720" rIns="91440" bIns="45720" rtlCol="0"/>
          <a:lstStyle>
            <a:lvl1pPr algn="r">
              <a:defRPr sz="1200"/>
            </a:lvl1pPr>
          </a:lstStyle>
          <a:p>
            <a:fld id="{3A0DF528-5649-4200-81A4-B20E458DBCB0}" type="datetimeFigureOut">
              <a:rPr lang="en-US" smtClean="0"/>
              <a:pPr/>
              <a:t>5/9/2017</a:t>
            </a:fld>
            <a:endParaRPr lang="en-US"/>
          </a:p>
        </p:txBody>
      </p:sp>
      <p:sp>
        <p:nvSpPr>
          <p:cNvPr id="4" name="Slide Image Placeholder 3"/>
          <p:cNvSpPr>
            <a:spLocks noGrp="1" noRot="1" noChangeAspect="1"/>
          </p:cNvSpPr>
          <p:nvPr>
            <p:ph type="sldImg" idx="2"/>
          </p:nvPr>
        </p:nvSpPr>
        <p:spPr>
          <a:xfrm>
            <a:off x="922338"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514" y="4724956"/>
            <a:ext cx="545211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53226"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8185"/>
            <a:ext cx="2953226" cy="497364"/>
          </a:xfrm>
          <a:prstGeom prst="rect">
            <a:avLst/>
          </a:prstGeom>
        </p:spPr>
        <p:txBody>
          <a:bodyPr vert="horz" lIns="91440" tIns="45720" rIns="91440" bIns="45720" rtlCol="0" anchor="b"/>
          <a:lstStyle>
            <a:lvl1pPr algn="r">
              <a:defRPr sz="1200"/>
            </a:lvl1pPr>
          </a:lstStyle>
          <a:p>
            <a:fld id="{FC3957E5-CB1F-4929-8A63-8387C9796CC0}" type="slidenum">
              <a:rPr lang="en-US" smtClean="0"/>
              <a:pPr/>
              <a:t>‹#›</a:t>
            </a:fld>
            <a:endParaRPr lang="en-US"/>
          </a:p>
        </p:txBody>
      </p:sp>
    </p:spTree>
    <p:extLst>
      <p:ext uri="{BB962C8B-B14F-4D97-AF65-F5344CB8AC3E}">
        <p14:creationId xmlns:p14="http://schemas.microsoft.com/office/powerpoint/2010/main" val="401088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21579-551D-4FD2-A590-931BF810FA3C}"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1579-551D-4FD2-A590-931BF810FA3C}"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1579-551D-4FD2-A590-931BF810FA3C}"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1579-551D-4FD2-A590-931BF810FA3C}"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21579-551D-4FD2-A590-931BF810FA3C}"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21579-551D-4FD2-A590-931BF810FA3C}"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21579-551D-4FD2-A590-931BF810FA3C}"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21579-551D-4FD2-A590-931BF810FA3C}"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21579-551D-4FD2-A590-931BF810FA3C}"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21579-551D-4FD2-A590-931BF810FA3C}"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21579-551D-4FD2-A590-931BF810FA3C}"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20E3-5DBD-48ED-A0DB-6AA72F7A94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21579-551D-4FD2-A590-931BF810FA3C}" type="datetimeFigureOut">
              <a:rPr lang="en-US" smtClean="0"/>
              <a:pPr/>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020E3-5DBD-48ED-A0DB-6AA72F7A94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33400" y="533400"/>
            <a:ext cx="7924800" cy="5562600"/>
          </a:xfrm>
          <a:solidFill>
            <a:schemeClr val="bg1"/>
          </a:solidFill>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ШАРГА</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Сумд</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2013-2015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ОНЫ ОНХС-ААР ХИЙГДСЭН хєрєнгє оруулалт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201</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5</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ОНд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Title 1"/>
          <p:cNvSpPr txBox="1">
            <a:spLocks/>
          </p:cNvSpPr>
          <p:nvPr/>
        </p:nvSpPr>
        <p:spPr>
          <a:xfrm>
            <a:off x="685800" y="685800"/>
            <a:ext cx="7924800" cy="5562600"/>
          </a:xfrm>
          <a:prstGeom prst="rect">
            <a:avLst/>
          </a:prstGeom>
          <a:solidFill>
            <a:schemeClr val="bg1"/>
          </a:solidFill>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ШАРГА</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Сумд</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2015 </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ОНЫ ОНХС-ААР ХИЙГДСЭН хєрєнгє оруулалт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201</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5</a:t>
            </a: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ОНд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r>
            <a:br>
              <a:rPr lang="mn-M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Сумын тєвд“Гэгээрлийн єргєє барих”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222 000 000  </a:t>
            </a:r>
            <a:r>
              <a:rPr lang="mn-MN" sz="1600" dirty="0" smtClean="0">
                <a:latin typeface="Arial" pitchFamily="34" charset="0"/>
                <a:cs typeface="Arial" pitchFamily="34" charset="0"/>
              </a:rPr>
              <a:t>төгрөг. Їїнээс:</a:t>
            </a:r>
          </a:p>
          <a:p>
            <a:r>
              <a:rPr lang="mn-MN" sz="1600" dirty="0" smtClean="0">
                <a:latin typeface="Arial" pitchFamily="34" charset="0"/>
                <a:cs typeface="Arial" pitchFamily="34" charset="0"/>
              </a:rPr>
              <a:t>Улсын тєсвєєс 45 000 000 тєгрєг</a:t>
            </a:r>
          </a:p>
          <a:p>
            <a:r>
              <a:rPr lang="mn-MN" sz="1600" dirty="0" smtClean="0">
                <a:latin typeface="Arial" pitchFamily="34" charset="0"/>
                <a:cs typeface="Arial" pitchFamily="34" charset="0"/>
              </a:rPr>
              <a:t>Хандиваар 177 000 000 тєгрєг</a:t>
            </a:r>
          </a:p>
          <a:p>
            <a:r>
              <a:rPr lang="mn-MN" sz="1600" b="1" i="1" dirty="0" smtClean="0">
                <a:latin typeface="Arial" pitchFamily="34" charset="0"/>
                <a:cs typeface="Arial" pitchFamily="34" charset="0"/>
              </a:rPr>
              <a:t>    Гүйцэтгэсэн ажлын тоо: 420,24 м2 талбайтай 4 єрєє бїхий байрыг улаан тоосго, єнгєлгєєний тоосгоор барьж ашиглалтанд оруулсан . Сургуулийн номын сан, ёслол хїндэтгэлийн арга хэмжээ ядуулах зориулалттай.</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2014</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Улаанбаатар хотын “Мон цэдэр”   ХХК</a:t>
            </a:r>
          </a:p>
          <a:p>
            <a:r>
              <a:rPr lang="mn-MN" sz="1600" b="1" i="1" dirty="0" smtClean="0">
                <a:latin typeface="Arial" pitchFamily="34" charset="0"/>
                <a:cs typeface="Arial" pitchFamily="34" charset="0"/>
              </a:rPr>
              <a:t>Ашиглалтанд хүлээн авсан огноо:   </a:t>
            </a:r>
            <a:r>
              <a:rPr lang="mn-MN" sz="1600" dirty="0" smtClean="0">
                <a:latin typeface="Arial" pitchFamily="34" charset="0"/>
                <a:cs typeface="Arial" pitchFamily="34" charset="0"/>
              </a:rPr>
              <a:t>2014.07.30</a:t>
            </a:r>
          </a:p>
          <a:p>
            <a:r>
              <a:rPr lang="mn-MN" sz="1600" b="1" i="1" dirty="0" smtClean="0">
                <a:latin typeface="Arial" pitchFamily="34" charset="0"/>
                <a:cs typeface="Arial" pitchFamily="34" charset="0"/>
              </a:rPr>
              <a:t>   Хөрөнгийн эх үүсвэр:    Улсын тєсєв, нутгийн ард иргэдийн хандив</a:t>
            </a:r>
            <a:endParaRPr lang="mn-MN" sz="1600" dirty="0" smtClean="0">
              <a:latin typeface="Arial" pitchFamily="34" charset="0"/>
              <a:cs typeface="Arial" pitchFamily="34" charset="0"/>
            </a:endParaRPr>
          </a:p>
        </p:txBody>
      </p:sp>
      <p:pic>
        <p:nvPicPr>
          <p:cNvPr id="5" name="Picture 2"/>
          <p:cNvPicPr>
            <a:picLocks noGrp="1" noChangeAspect="1" noChangeArrowheads="1"/>
          </p:cNvPicPr>
          <p:nvPr>
            <p:ph idx="1"/>
          </p:nvPr>
        </p:nvPicPr>
        <p:blipFill>
          <a:blip r:embed="rId2" cstate="print"/>
          <a:srcRect b="4732"/>
          <a:stretch>
            <a:fillRect/>
          </a:stretch>
        </p:blipFill>
        <p:spPr bwMode="auto">
          <a:xfrm>
            <a:off x="4419600" y="457200"/>
            <a:ext cx="4510992" cy="2971800"/>
          </a:xfrm>
          <a:prstGeom prst="rect">
            <a:avLst/>
          </a:prstGeom>
          <a:noFill/>
          <a:ln w="9525">
            <a:noFill/>
            <a:miter lim="800000"/>
            <a:headEnd/>
            <a:tailEnd/>
          </a:ln>
          <a:effectLst/>
        </p:spPr>
      </p:pic>
      <p:pic>
        <p:nvPicPr>
          <p:cNvPr id="6" name="Picture 2" descr="D:\Buudal\DSC00734.JPG"/>
          <p:cNvPicPr>
            <a:picLocks noChangeAspect="1" noChangeArrowheads="1"/>
          </p:cNvPicPr>
          <p:nvPr/>
        </p:nvPicPr>
        <p:blipFill>
          <a:blip r:embed="rId3" cstate="print"/>
          <a:srcRect b="9091"/>
          <a:stretch>
            <a:fillRect/>
          </a:stretch>
        </p:blipFill>
        <p:spPr bwMode="auto">
          <a:xfrm>
            <a:off x="4572000" y="3581400"/>
            <a:ext cx="40386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“Сургуулийн дотуур байрны их засвар хийх”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49 </a:t>
            </a:r>
            <a:r>
              <a:rPr lang="en-US" sz="1600" b="1" i="1" dirty="0" smtClean="0">
                <a:latin typeface="Arial" pitchFamily="34" charset="0"/>
                <a:cs typeface="Arial" pitchFamily="34" charset="0"/>
              </a:rPr>
              <a:t>9992</a:t>
            </a:r>
            <a:r>
              <a:rPr lang="mn-MN" sz="1600" b="1" i="1" dirty="0" smtClean="0">
                <a:latin typeface="Arial" pitchFamily="34" charset="0"/>
                <a:cs typeface="Arial" pitchFamily="34" charset="0"/>
              </a:rPr>
              <a:t> 000  </a:t>
            </a:r>
            <a:r>
              <a:rPr lang="mn-MN" sz="1600" dirty="0" smtClean="0">
                <a:latin typeface="Arial" pitchFamily="34" charset="0"/>
                <a:cs typeface="Arial" pitchFamily="34" charset="0"/>
              </a:rPr>
              <a:t>төгрөг. </a:t>
            </a:r>
          </a:p>
          <a:p>
            <a:r>
              <a:rPr lang="mn-MN" sz="1600" b="1" i="1" dirty="0" smtClean="0">
                <a:latin typeface="Arial" pitchFamily="34" charset="0"/>
                <a:cs typeface="Arial" pitchFamily="34" charset="0"/>
              </a:rPr>
              <a:t>    Гүйцэтгэсэн ажлын тоо: </a:t>
            </a:r>
            <a:r>
              <a:rPr lang="en-US" sz="1600" b="1" i="1" dirty="0" smtClean="0">
                <a:latin typeface="Arial" pitchFamily="34" charset="0"/>
                <a:cs typeface="Arial" pitchFamily="34" charset="0"/>
              </a:rPr>
              <a:t>2535 </a:t>
            </a:r>
            <a:r>
              <a:rPr lang="mn-MN" sz="1600" b="1" i="1" dirty="0" smtClean="0">
                <a:latin typeface="Arial" pitchFamily="34" charset="0"/>
                <a:cs typeface="Arial" pitchFamily="34" charset="0"/>
              </a:rPr>
              <a:t>шоо метр эзэлхїїнтэй талбайтай 2 давхар байрын гадна засал, дотор засал, дээврийн будгийн ажил, цахилгаан гэрэлтїїлэг, халаалтын ажлуудыг хийж гїйцэтгэсэн </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2013</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Говь-Алтай аймгийн “Орд харш”   ХХК</a:t>
            </a:r>
          </a:p>
          <a:p>
            <a:r>
              <a:rPr lang="mn-MN" sz="1600" b="1" i="1" dirty="0" smtClean="0">
                <a:latin typeface="Arial" pitchFamily="34" charset="0"/>
                <a:cs typeface="Arial" pitchFamily="34" charset="0"/>
              </a:rPr>
              <a:t>Ашиглалтанд хүлээн авсан огноо:   </a:t>
            </a:r>
            <a:r>
              <a:rPr lang="mn-MN" sz="1600" dirty="0" smtClean="0">
                <a:latin typeface="Arial" pitchFamily="34" charset="0"/>
                <a:cs typeface="Arial" pitchFamily="34" charset="0"/>
              </a:rPr>
              <a:t>2013.09.11</a:t>
            </a:r>
          </a:p>
          <a:p>
            <a:r>
              <a:rPr lang="mn-MN" sz="1600" b="1" i="1" dirty="0" smtClean="0">
                <a:latin typeface="Arial" pitchFamily="34" charset="0"/>
                <a:cs typeface="Arial" pitchFamily="34" charset="0"/>
              </a:rPr>
              <a:t>   Хөрөнгийн эх үүсвэр:    Улсын тєсєв</a:t>
            </a:r>
            <a:endParaRPr lang="mn-MN" sz="1600" dirty="0" smtClean="0">
              <a:latin typeface="Arial" pitchFamily="34" charset="0"/>
              <a:cs typeface="Arial" pitchFamily="34" charset="0"/>
            </a:endParaRPr>
          </a:p>
        </p:txBody>
      </p:sp>
      <p:pic>
        <p:nvPicPr>
          <p:cNvPr id="8194" name="Picture 2" descr="C:\Users\User\Desktop\surguuli zurag\DSCF3942.JPG"/>
          <p:cNvPicPr>
            <a:picLocks noGrp="1" noChangeAspect="1" noChangeArrowheads="1"/>
          </p:cNvPicPr>
          <p:nvPr>
            <p:ph idx="1"/>
          </p:nvPr>
        </p:nvPicPr>
        <p:blipFill>
          <a:blip r:embed="rId2" cstate="print"/>
          <a:srcRect b="19231"/>
          <a:stretch>
            <a:fillRect/>
          </a:stretch>
        </p:blipFill>
        <p:spPr bwMode="auto">
          <a:xfrm>
            <a:off x="4419600" y="914400"/>
            <a:ext cx="4313237"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Сургуулийн ємнє“Спорт эрїїл мэндийн талбай барих”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16 481 321  </a:t>
            </a:r>
            <a:r>
              <a:rPr lang="mn-MN" sz="1600" dirty="0" smtClean="0">
                <a:latin typeface="Arial" pitchFamily="34" charset="0"/>
                <a:cs typeface="Arial" pitchFamily="34" charset="0"/>
              </a:rPr>
              <a:t>төгрөг. </a:t>
            </a:r>
          </a:p>
          <a:p>
            <a:r>
              <a:rPr lang="mn-MN" sz="1600" b="1" i="1" dirty="0" smtClean="0">
                <a:latin typeface="Arial" pitchFamily="34" charset="0"/>
                <a:cs typeface="Arial" pitchFamily="34" charset="0"/>
              </a:rPr>
              <a:t>    Гүйцэтгэсэн ажлын тоо: </a:t>
            </a:r>
            <a:r>
              <a:rPr lang="mn-MN" sz="1600" i="1" dirty="0" smtClean="0">
                <a:latin typeface="Arial" pitchFamily="34" charset="0"/>
                <a:cs typeface="Arial" pitchFamily="34" charset="0"/>
              </a:rPr>
              <a:t>336 м2 цементэн талбай, талбайг тойрсон 2м-ийн єндєр тємрєн хайс, сагсны талбай, хїїхдийн тоглоомууд гэсэн ажлууд хийгдсэн.  </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2013</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Говь-Алтай аймгийн “Шадар туслагч”   ХХК</a:t>
            </a:r>
          </a:p>
          <a:p>
            <a:r>
              <a:rPr lang="mn-MN" sz="1600" b="1" i="1" dirty="0" smtClean="0">
                <a:latin typeface="Arial" pitchFamily="34" charset="0"/>
                <a:cs typeface="Arial" pitchFamily="34" charset="0"/>
              </a:rPr>
              <a:t>Ашиглалтанд хүлээн авсан огноо:   </a:t>
            </a:r>
            <a:r>
              <a:rPr lang="mn-MN" sz="1600" dirty="0" smtClean="0">
                <a:latin typeface="Arial" pitchFamily="34" charset="0"/>
                <a:cs typeface="Arial" pitchFamily="34" charset="0"/>
              </a:rPr>
              <a:t>2013.09.20</a:t>
            </a:r>
          </a:p>
          <a:p>
            <a:r>
              <a:rPr lang="mn-MN" sz="1600" b="1" i="1" dirty="0" smtClean="0">
                <a:latin typeface="Arial" pitchFamily="34" charset="0"/>
                <a:cs typeface="Arial" pitchFamily="34" charset="0"/>
              </a:rPr>
              <a:t>   Хөрөнгийн эх үүсвэр:    Улсын тєсєв</a:t>
            </a:r>
            <a:endParaRPr lang="mn-MN" sz="1600" dirty="0" smtClean="0">
              <a:latin typeface="Arial" pitchFamily="34" charset="0"/>
              <a:cs typeface="Arial" pitchFamily="34" charset="0"/>
            </a:endParaRPr>
          </a:p>
        </p:txBody>
      </p:sp>
      <p:pic>
        <p:nvPicPr>
          <p:cNvPr id="9218" name="Picture 2" descr="C:\Users\User\Desktop\surguuli zurag\DSCF7005.JPG"/>
          <p:cNvPicPr>
            <a:picLocks noGrp="1" noChangeAspect="1" noChangeArrowheads="1"/>
          </p:cNvPicPr>
          <p:nvPr>
            <p:ph idx="1"/>
          </p:nvPr>
        </p:nvPicPr>
        <p:blipFill>
          <a:blip r:embed="rId2" cstate="print"/>
          <a:srcRect/>
          <a:stretch>
            <a:fillRect/>
          </a:stretch>
        </p:blipFill>
        <p:spPr bwMode="auto">
          <a:xfrm>
            <a:off x="4694237" y="457200"/>
            <a:ext cx="3962400" cy="2971800"/>
          </a:xfrm>
          <a:prstGeom prst="rect">
            <a:avLst/>
          </a:prstGeom>
          <a:noFill/>
        </p:spPr>
      </p:pic>
      <p:pic>
        <p:nvPicPr>
          <p:cNvPr id="9219" name="Picture 3" descr="C:\Users\User\Desktop\surguuli zurag\DSCF7007.JPG"/>
          <p:cNvPicPr>
            <a:picLocks noChangeAspect="1" noChangeArrowheads="1"/>
          </p:cNvPicPr>
          <p:nvPr/>
        </p:nvPicPr>
        <p:blipFill>
          <a:blip r:embed="rId3" cstate="print"/>
          <a:srcRect/>
          <a:stretch>
            <a:fillRect/>
          </a:stretch>
        </p:blipFill>
        <p:spPr bwMode="auto">
          <a:xfrm>
            <a:off x="4648200" y="3657600"/>
            <a:ext cx="41148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609600" y="381000"/>
            <a:ext cx="3657600" cy="58674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rgbClr val="7030A0"/>
                </a:solidFill>
                <a:latin typeface="Arial" pitchFamily="34" charset="0"/>
                <a:cs typeface="Arial" pitchFamily="34" charset="0"/>
              </a:rPr>
              <a:t>Хамтын хїч</a:t>
            </a:r>
            <a:r>
              <a:rPr lang="mn-MN" sz="1600" b="1" i="1" dirty="0" smtClean="0">
                <a:solidFill>
                  <a:schemeClr val="accent4"/>
                </a:solidFill>
                <a:latin typeface="Arial" pitchFamily="34" charset="0"/>
                <a:cs typeface="Arial" pitchFamily="34" charset="0"/>
              </a:rPr>
              <a:t> багийн Шар талд “Гїн єрмийн худаг шинээр гаргах” </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20 000 000</a:t>
            </a:r>
            <a:r>
              <a:rPr lang="mn-MN" sz="1600" dirty="0" smtClean="0">
                <a:latin typeface="Arial" pitchFamily="34" charset="0"/>
                <a:cs typeface="Arial" pitchFamily="34" charset="0"/>
              </a:rPr>
              <a:t> төгрөг</a:t>
            </a:r>
          </a:p>
          <a:p>
            <a:r>
              <a:rPr lang="mn-MN" sz="1600" b="1" i="1" dirty="0" smtClean="0">
                <a:latin typeface="Arial" pitchFamily="34" charset="0"/>
                <a:cs typeface="Arial" pitchFamily="34" charset="0"/>
              </a:rPr>
              <a:t>    Гүйцэтгэсэн ажлын тоо:   /</a:t>
            </a:r>
            <a:r>
              <a:rPr lang="en-US" sz="1600" b="1" i="1" dirty="0" smtClean="0">
                <a:latin typeface="Arial" pitchFamily="34" charset="0"/>
                <a:cs typeface="Arial" pitchFamily="34" charset="0"/>
              </a:rPr>
              <a:t> </a:t>
            </a:r>
            <a:r>
              <a:rPr lang="mn-MN" sz="1600" b="1" i="1" dirty="0" smtClean="0">
                <a:latin typeface="Arial" pitchFamily="34" charset="0"/>
                <a:cs typeface="Arial" pitchFamily="34" charset="0"/>
              </a:rPr>
              <a:t> </a:t>
            </a:r>
            <a:r>
              <a:rPr lang="mn-MN" sz="1600" i="1" dirty="0" smtClean="0">
                <a:latin typeface="Arial" pitchFamily="34" charset="0"/>
                <a:cs typeface="Arial" pitchFamily="34" charset="0"/>
              </a:rPr>
              <a:t>Худгийн гїн 90 м, ундарга 1,3л/сек, статик тївшин 42 м, динамик тївшин 60 м, шинэ насос,мотор, барилга мал услах онгоц талбай шинээр хийсэн</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Говь-Алтай аймгийн  “Ус - Алтай” ХХК</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Ашиглалтанд хүлээн авсан огноо:   </a:t>
            </a:r>
            <a:r>
              <a:rPr lang="mn-MN" sz="1600" dirty="0" smtClean="0">
                <a:latin typeface="Arial" pitchFamily="34" charset="0"/>
                <a:cs typeface="Arial" pitchFamily="34" charset="0"/>
              </a:rPr>
              <a:t>2015.</a:t>
            </a:r>
            <a:r>
              <a:rPr lang="en-US" sz="1600" dirty="0" smtClean="0">
                <a:latin typeface="Arial" pitchFamily="34" charset="0"/>
                <a:cs typeface="Arial" pitchFamily="34" charset="0"/>
              </a:rPr>
              <a:t>0</a:t>
            </a:r>
            <a:r>
              <a:rPr lang="mn-MN" sz="1600" dirty="0" smtClean="0">
                <a:latin typeface="Arial" pitchFamily="34" charset="0"/>
                <a:cs typeface="Arial" pitchFamily="34" charset="0"/>
              </a:rPr>
              <a:t>9.14</a:t>
            </a:r>
          </a:p>
          <a:p>
            <a:r>
              <a:rPr lang="mn-MN" sz="1600" b="1" i="1" dirty="0" smtClean="0">
                <a:latin typeface="Arial" pitchFamily="34" charset="0"/>
                <a:cs typeface="Arial" pitchFamily="34" charset="0"/>
              </a:rPr>
              <a:t>   Хөрөнгийн эх үүсвэр:</a:t>
            </a:r>
            <a:r>
              <a:rPr lang="mn-MN" sz="1600" dirty="0" smtClean="0">
                <a:latin typeface="Arial" pitchFamily="34" charset="0"/>
                <a:cs typeface="Arial" pitchFamily="34" charset="0"/>
              </a:rPr>
              <a:t>ОНХС </a:t>
            </a:r>
          </a:p>
        </p:txBody>
      </p:sp>
      <p:pic>
        <p:nvPicPr>
          <p:cNvPr id="1026" name="Picture 2"/>
          <p:cNvPicPr>
            <a:picLocks noGrp="1" noChangeAspect="1" noChangeArrowheads="1"/>
          </p:cNvPicPr>
          <p:nvPr>
            <p:ph sz="half" idx="4294967295"/>
          </p:nvPr>
        </p:nvPicPr>
        <p:blipFill>
          <a:blip r:embed="rId2" cstate="print"/>
          <a:srcRect/>
          <a:stretch>
            <a:fillRect/>
          </a:stretch>
        </p:blipFill>
        <p:spPr bwMode="auto">
          <a:xfrm rot="5400000">
            <a:off x="5029200" y="381000"/>
            <a:ext cx="3581400" cy="34290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rot="5400000">
            <a:off x="5353050" y="4095750"/>
            <a:ext cx="274320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609600" y="381000"/>
            <a:ext cx="3657600" cy="58674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rgbClr val="7030A0"/>
                </a:solidFill>
                <a:latin typeface="Arial" pitchFamily="34" charset="0"/>
                <a:cs typeface="Arial" pitchFamily="34" charset="0"/>
              </a:rPr>
              <a:t>Хамтын хїч</a:t>
            </a:r>
            <a:r>
              <a:rPr lang="mn-MN" sz="1600" b="1" i="1" dirty="0" smtClean="0">
                <a:solidFill>
                  <a:schemeClr val="accent4"/>
                </a:solidFill>
                <a:latin typeface="Arial" pitchFamily="34" charset="0"/>
                <a:cs typeface="Arial" pitchFamily="34" charset="0"/>
              </a:rPr>
              <a:t> багийн Ногоон таанад “Гїн єрмийн худаг сэргээн засварлах” </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6 000 000</a:t>
            </a:r>
            <a:r>
              <a:rPr lang="mn-MN" sz="1600" dirty="0" smtClean="0">
                <a:latin typeface="Arial" pitchFamily="34" charset="0"/>
                <a:cs typeface="Arial" pitchFamily="34" charset="0"/>
              </a:rPr>
              <a:t> төгрөг</a:t>
            </a:r>
          </a:p>
          <a:p>
            <a:r>
              <a:rPr lang="mn-MN" sz="1600" b="1" i="1" dirty="0" smtClean="0">
                <a:latin typeface="Arial" pitchFamily="34" charset="0"/>
                <a:cs typeface="Arial" pitchFamily="34" charset="0"/>
              </a:rPr>
              <a:t>    Гүйцэтгэсэн ажлын тоо:   /</a:t>
            </a:r>
            <a:r>
              <a:rPr lang="en-US" sz="1600" b="1" i="1" dirty="0" smtClean="0">
                <a:latin typeface="Arial" pitchFamily="34" charset="0"/>
                <a:cs typeface="Arial" pitchFamily="34" charset="0"/>
              </a:rPr>
              <a:t> </a:t>
            </a:r>
            <a:r>
              <a:rPr lang="mn-MN" sz="1600" b="1" i="1" dirty="0" smtClean="0">
                <a:latin typeface="Arial" pitchFamily="34" charset="0"/>
                <a:cs typeface="Arial" pitchFamily="34" charset="0"/>
              </a:rPr>
              <a:t> </a:t>
            </a:r>
            <a:r>
              <a:rPr lang="mn-MN" sz="1600" i="1" dirty="0" smtClean="0">
                <a:latin typeface="Arial" pitchFamily="34" charset="0"/>
                <a:cs typeface="Arial" pitchFamily="34" charset="0"/>
              </a:rPr>
              <a:t>Худгийн гїн 131м, ундарга 1,6л/сек, статик тївшин 92 м, динамик тївшин 122 м, шинэ насос,мотор, хуучин барилгыг сэргээн засаж шинээр дээвэр, хаалга хийсэн</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Говь-Алтай аймгийн  “Ус - Алтай” ХХК</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Ашиглалтанд хүлээн авсан огноо:   </a:t>
            </a:r>
            <a:r>
              <a:rPr lang="mn-MN" sz="1600" dirty="0" smtClean="0">
                <a:latin typeface="Arial" pitchFamily="34" charset="0"/>
                <a:cs typeface="Arial" pitchFamily="34" charset="0"/>
              </a:rPr>
              <a:t>2015.</a:t>
            </a:r>
            <a:r>
              <a:rPr lang="en-US" sz="1600" dirty="0" smtClean="0">
                <a:latin typeface="Arial" pitchFamily="34" charset="0"/>
                <a:cs typeface="Arial" pitchFamily="34" charset="0"/>
              </a:rPr>
              <a:t>0</a:t>
            </a:r>
            <a:r>
              <a:rPr lang="mn-MN" sz="1600" dirty="0" smtClean="0">
                <a:latin typeface="Arial" pitchFamily="34" charset="0"/>
                <a:cs typeface="Arial" pitchFamily="34" charset="0"/>
              </a:rPr>
              <a:t>9.14</a:t>
            </a:r>
          </a:p>
          <a:p>
            <a:r>
              <a:rPr lang="mn-MN" sz="1600" b="1" i="1" dirty="0" smtClean="0">
                <a:latin typeface="Arial" pitchFamily="34" charset="0"/>
                <a:cs typeface="Arial" pitchFamily="34" charset="0"/>
              </a:rPr>
              <a:t>   Хөрөнгийн эх үүсвэр:</a:t>
            </a:r>
            <a:r>
              <a:rPr lang="mn-MN" sz="1600" dirty="0" smtClean="0">
                <a:latin typeface="Arial" pitchFamily="34" charset="0"/>
                <a:cs typeface="Arial" pitchFamily="34" charset="0"/>
              </a:rPr>
              <a:t>ОНХС </a:t>
            </a:r>
          </a:p>
        </p:txBody>
      </p:sp>
      <p:pic>
        <p:nvPicPr>
          <p:cNvPr id="2050" name="Picture 2"/>
          <p:cNvPicPr>
            <a:picLocks noGrp="1" noChangeAspect="1" noChangeArrowheads="1"/>
          </p:cNvPicPr>
          <p:nvPr>
            <p:ph sz="half" idx="4294967295"/>
          </p:nvPr>
        </p:nvPicPr>
        <p:blipFill>
          <a:blip r:embed="rId2" cstate="print"/>
          <a:srcRect/>
          <a:stretch>
            <a:fillRect/>
          </a:stretch>
        </p:blipFill>
        <p:spPr bwMode="auto">
          <a:xfrm>
            <a:off x="4800600" y="381000"/>
            <a:ext cx="3962400" cy="29718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4876800" y="3505236"/>
            <a:ext cx="3861356" cy="28955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152400" y="304800"/>
            <a:ext cx="4191000" cy="64008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Сумын тєвд “Эрїїл мэндийн тєвийн байрны засвар хийх”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16 547 450 </a:t>
            </a:r>
            <a:r>
              <a:rPr lang="mn-MN" sz="1600" dirty="0" smtClean="0">
                <a:latin typeface="Arial" pitchFamily="34" charset="0"/>
                <a:cs typeface="Arial" pitchFamily="34" charset="0"/>
              </a:rPr>
              <a:t> төгрөг</a:t>
            </a:r>
          </a:p>
          <a:p>
            <a:r>
              <a:rPr lang="mn-MN" sz="1600" b="1" i="1" dirty="0" smtClean="0">
                <a:latin typeface="Arial" pitchFamily="34" charset="0"/>
                <a:cs typeface="Arial" pitchFamily="34" charset="0"/>
              </a:rPr>
              <a:t>    Гүйцэтгэсэн ажлын тоо: 104</a:t>
            </a:r>
            <a:r>
              <a:rPr lang="mn-MN" sz="1600" dirty="0" smtClean="0">
                <a:latin typeface="Arial" pitchFamily="34" charset="0"/>
                <a:cs typeface="Arial" pitchFamily="34" charset="0"/>
              </a:rPr>
              <a:t> м2 талбайтай байранд дараах их засвар хийгдсэн. Дээвэр банзалж дулаалга хийсэн. Дээврийн тємрийг будсан. Дїїжин тааз хийсэн. Ханыг шавж будсан. Цонх 2ш, нам даралтын халаалтын систем шинээр хийсэн.   7-10 секцтэй 6 паар, 100 м кв халаах чадалтай тогоог гадна талд тусгай байр барьж тавьсан. Гадна талыг бїрэн шохойдсон.Гэрлийн монтаж хийгдсэн. Мєн агуулахад их завсар хийсэн./</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Б.Гантай ахлагчтай “Хїч”  иргэдийн бїлэг</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Ашиглалтанд хүлээн авсан огноо:   </a:t>
            </a:r>
            <a:r>
              <a:rPr lang="mn-MN" sz="1600" dirty="0" smtClean="0">
                <a:latin typeface="Arial" pitchFamily="34" charset="0"/>
                <a:cs typeface="Arial" pitchFamily="34" charset="0"/>
              </a:rPr>
              <a:t>2015.08.25</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3074" name="Picture 2"/>
          <p:cNvPicPr>
            <a:picLocks noChangeAspect="1" noChangeArrowheads="1"/>
          </p:cNvPicPr>
          <p:nvPr/>
        </p:nvPicPr>
        <p:blipFill>
          <a:blip r:embed="rId2" cstate="print"/>
          <a:srcRect l="4697" t="9382" r="9198" b="30576"/>
          <a:stretch>
            <a:fillRect/>
          </a:stretch>
        </p:blipFill>
        <p:spPr bwMode="auto">
          <a:xfrm>
            <a:off x="4495800" y="228600"/>
            <a:ext cx="44958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User\Desktop\2015 hynalt\DSC04900.JPG"/>
          <p:cNvPicPr>
            <a:picLocks noChangeAspect="1" noChangeArrowheads="1"/>
          </p:cNvPicPr>
          <p:nvPr/>
        </p:nvPicPr>
        <p:blipFill>
          <a:blip r:embed="rId3" cstate="print"/>
          <a:srcRect/>
          <a:stretch>
            <a:fillRect/>
          </a:stretch>
        </p:blipFill>
        <p:spPr bwMode="auto">
          <a:xfrm>
            <a:off x="4648200" y="3505200"/>
            <a:ext cx="3919538" cy="29391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304800" y="304800"/>
            <a:ext cx="4191000" cy="64008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Сумын тєвд “12 жилийн сургуулийн хичээлийн байрны биеийн тамирын заалны их засвар хийх”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18 455 000  </a:t>
            </a:r>
            <a:r>
              <a:rPr lang="mn-MN" sz="1600" dirty="0" smtClean="0">
                <a:latin typeface="Arial" pitchFamily="34" charset="0"/>
                <a:cs typeface="Arial" pitchFamily="34" charset="0"/>
              </a:rPr>
              <a:t> төгрөг</a:t>
            </a:r>
          </a:p>
          <a:p>
            <a:r>
              <a:rPr lang="mn-MN" sz="1600" b="1" i="1" dirty="0" smtClean="0">
                <a:latin typeface="Arial" pitchFamily="34" charset="0"/>
                <a:cs typeface="Arial" pitchFamily="34" charset="0"/>
              </a:rPr>
              <a:t>    Гүйцэтгэсэн ажлын тоо: Шалны ажил:162</a:t>
            </a:r>
            <a:r>
              <a:rPr lang="mn-MN" sz="1600" dirty="0" smtClean="0">
                <a:latin typeface="Arial" pitchFamily="34" charset="0"/>
                <a:cs typeface="Arial" pitchFamily="34" charset="0"/>
              </a:rPr>
              <a:t> м2  талбайтай шалыг хуулж 0,05х4х15м хэмжээтэй банзыг босоогоор нь хажуу талаас хадаж шахаад зїлгэж будсан. 5ш цонх, гэрэлтїїлэг 18ш, адарын ажил:100,89м2 адарыг фанераар бїрж будсан. Дээврийг хэсэгчилж будан тємрийг сольсон.4 м урт 7 сандал, бусад тоног тєхєєрємжїїд нийлїїлсэн./</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Б.Даваасамбуу ахлагчтай “Тэгш аз”  иргэдийн бїлэг</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Ашиглалтанд хүлээн авсан огноо:   </a:t>
            </a:r>
            <a:r>
              <a:rPr lang="mn-MN" sz="1600" dirty="0" smtClean="0">
                <a:latin typeface="Arial" pitchFamily="34" charset="0"/>
                <a:cs typeface="Arial" pitchFamily="34" charset="0"/>
              </a:rPr>
              <a:t>2015.09.14</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4098" name="Picture 2"/>
          <p:cNvPicPr>
            <a:picLocks noChangeAspect="1" noChangeArrowheads="1"/>
          </p:cNvPicPr>
          <p:nvPr/>
        </p:nvPicPr>
        <p:blipFill>
          <a:blip r:embed="rId2" cstate="print"/>
          <a:srcRect/>
          <a:stretch>
            <a:fillRect/>
          </a:stretch>
        </p:blipFill>
        <p:spPr bwMode="auto">
          <a:xfrm>
            <a:off x="4800600" y="381000"/>
            <a:ext cx="4181475" cy="2819400"/>
          </a:xfrm>
          <a:prstGeom prst="rect">
            <a:avLst/>
          </a:prstGeom>
          <a:ln>
            <a:noFill/>
          </a:ln>
          <a:effectLst>
            <a:outerShdw blurRad="292100" dist="139700" dir="2700000" algn="tl" rotWithShape="0">
              <a:srgbClr val="333333">
                <a:alpha val="65000"/>
              </a:srgbClr>
            </a:outerShdw>
          </a:effectLst>
        </p:spPr>
      </p:pic>
      <p:pic>
        <p:nvPicPr>
          <p:cNvPr id="4099" name="Picture 3" descr="C:\Users\User\Desktop\2015 hynalt\DSC04864.JPG"/>
          <p:cNvPicPr>
            <a:picLocks noChangeAspect="1" noChangeArrowheads="1"/>
          </p:cNvPicPr>
          <p:nvPr/>
        </p:nvPicPr>
        <p:blipFill>
          <a:blip r:embed="rId3" cstate="print"/>
          <a:srcRect/>
          <a:stretch>
            <a:fillRect/>
          </a:stretch>
        </p:blipFill>
        <p:spPr bwMode="auto">
          <a:xfrm>
            <a:off x="4724400" y="3352800"/>
            <a:ext cx="4267867"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733800" cy="64008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Сумын тєвд “Чийрэгжїїлэлтийн тоног тєхєєємж нийлїїлэх”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17 386 000  </a:t>
            </a:r>
            <a:r>
              <a:rPr lang="mn-MN" sz="1600" dirty="0" smtClean="0">
                <a:latin typeface="Arial" pitchFamily="34" charset="0"/>
                <a:cs typeface="Arial" pitchFamily="34" charset="0"/>
              </a:rPr>
              <a:t> төгрөг</a:t>
            </a:r>
          </a:p>
          <a:p>
            <a:r>
              <a:rPr lang="mn-MN" sz="1600" b="1" i="1" dirty="0" smtClean="0">
                <a:latin typeface="Arial" pitchFamily="34" charset="0"/>
                <a:cs typeface="Arial" pitchFamily="34" charset="0"/>
              </a:rPr>
              <a:t>    Гүйцэтгэсэн ажлын тоо: </a:t>
            </a:r>
            <a:r>
              <a:rPr lang="mn-MN" sz="1600" i="1" dirty="0" smtClean="0">
                <a:latin typeface="Arial" pitchFamily="34" charset="0"/>
                <a:cs typeface="Arial" pitchFamily="34" charset="0"/>
              </a:rPr>
              <a:t>Гїйлтийн зам 2ш, суурийн тринижёр 2ш, хэвтээ шахалтын бандан 1ш, гэдэс таталтын бандан 1ш, суурин дугуй 1ш, гарын хєдєлгєєнтэй алхагч 1ш, дасгалын иж бїрдэл 2ш, гантил ком, штанг ком, теннисийн ширээ, </a:t>
            </a:r>
            <a:r>
              <a:rPr lang="en-US" sz="1600" i="1" dirty="0" smtClean="0">
                <a:latin typeface="Arial" pitchFamily="34" charset="0"/>
                <a:cs typeface="Arial" pitchFamily="34" charset="0"/>
              </a:rPr>
              <a:t>leg </a:t>
            </a:r>
            <a:r>
              <a:rPr lang="en-US" sz="1600" i="1" dirty="0" err="1" smtClean="0">
                <a:latin typeface="Arial" pitchFamily="34" charset="0"/>
                <a:cs typeface="Arial" pitchFamily="34" charset="0"/>
              </a:rPr>
              <a:t>bagic</a:t>
            </a:r>
            <a:r>
              <a:rPr lang="mn-MN" sz="1600" i="1" dirty="0" smtClean="0">
                <a:latin typeface="Arial" pitchFamily="34" charset="0"/>
                <a:cs typeface="Arial" pitchFamily="34" charset="0"/>
              </a:rPr>
              <a:t>, </a:t>
            </a:r>
            <a:r>
              <a:rPr lang="en-US" sz="1600" i="1" dirty="0" smtClean="0">
                <a:latin typeface="Arial" pitchFamily="34" charset="0"/>
                <a:cs typeface="Arial" pitchFamily="34" charset="0"/>
              </a:rPr>
              <a:t>six pack care</a:t>
            </a:r>
            <a:r>
              <a:rPr lang="mn-MN" sz="1600" i="1" dirty="0" smtClean="0">
                <a:latin typeface="Arial" pitchFamily="34" charset="0"/>
                <a:cs typeface="Arial" pitchFamily="34" charset="0"/>
              </a:rPr>
              <a:t>, </a:t>
            </a:r>
            <a:r>
              <a:rPr lang="en-US" sz="1600" i="1" dirty="0" smtClean="0">
                <a:latin typeface="Arial" pitchFamily="34" charset="0"/>
                <a:cs typeface="Arial" pitchFamily="34" charset="0"/>
              </a:rPr>
              <a:t>bb liner</a:t>
            </a:r>
            <a:r>
              <a:rPr lang="mn-MN" sz="1600" i="1" dirty="0" smtClean="0">
                <a:latin typeface="Arial" pitchFamily="34" charset="0"/>
                <a:cs typeface="Arial" pitchFamily="34" charset="0"/>
              </a:rPr>
              <a:t>, </a:t>
            </a:r>
            <a:r>
              <a:rPr lang="en-US" sz="1600" i="1" dirty="0" smtClean="0">
                <a:latin typeface="Arial" pitchFamily="34" charset="0"/>
                <a:cs typeface="Arial" pitchFamily="34" charset="0"/>
              </a:rPr>
              <a:t>m board</a:t>
            </a:r>
            <a:r>
              <a:rPr lang="mn-MN" sz="1600" i="1" dirty="0" smtClean="0">
                <a:latin typeface="Arial" pitchFamily="34" charset="0"/>
                <a:cs typeface="Arial" pitchFamily="34" charset="0"/>
              </a:rPr>
              <a:t>, хаймар резин шалавч бусад жижиг хэрэгслїїдийг авсан.</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Х.Баянмєнх ахлагчтай “Энэрэл”  иргэдийн бїлэг</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Ашиглалтанд хүлээн авсан огноо:   </a:t>
            </a:r>
            <a:r>
              <a:rPr lang="mn-MN" sz="1600" dirty="0" smtClean="0">
                <a:latin typeface="Arial" pitchFamily="34" charset="0"/>
                <a:cs typeface="Arial" pitchFamily="34" charset="0"/>
              </a:rPr>
              <a:t>2015.09.08</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5122" name="Picture 2"/>
          <p:cNvPicPr>
            <a:picLocks noChangeAspect="1" noChangeArrowheads="1"/>
          </p:cNvPicPr>
          <p:nvPr/>
        </p:nvPicPr>
        <p:blipFill>
          <a:blip r:embed="rId2" cstate="print"/>
          <a:srcRect/>
          <a:stretch>
            <a:fillRect/>
          </a:stretch>
        </p:blipFill>
        <p:spPr bwMode="auto">
          <a:xfrm>
            <a:off x="5867400" y="2286000"/>
            <a:ext cx="3048476" cy="228600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3" cstate="print"/>
          <a:srcRect/>
          <a:stretch>
            <a:fillRect/>
          </a:stretch>
        </p:blipFill>
        <p:spPr bwMode="auto">
          <a:xfrm>
            <a:off x="4267200" y="228600"/>
            <a:ext cx="3114675" cy="2335641"/>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4" cstate="print"/>
          <a:srcRect t="9758"/>
          <a:stretch>
            <a:fillRect/>
          </a:stretch>
        </p:blipFill>
        <p:spPr bwMode="auto">
          <a:xfrm>
            <a:off x="4495800" y="4572000"/>
            <a:ext cx="3124200" cy="21141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“Сумын тєвд 04 кВт-ын єргєтгєл хийх”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3 091 500 </a:t>
            </a:r>
            <a:r>
              <a:rPr lang="mn-MN" sz="1600" dirty="0" smtClean="0">
                <a:latin typeface="Arial" pitchFamily="34" charset="0"/>
                <a:cs typeface="Arial" pitchFamily="34" charset="0"/>
              </a:rPr>
              <a:t>төгрөг</a:t>
            </a:r>
          </a:p>
          <a:p>
            <a:r>
              <a:rPr lang="mn-MN" sz="1600" b="1" i="1" dirty="0" smtClean="0">
                <a:latin typeface="Arial" pitchFamily="34" charset="0"/>
                <a:cs typeface="Arial" pitchFamily="34" charset="0"/>
              </a:rPr>
              <a:t>    Гүйцэтгэсэн ажлын тоо: </a:t>
            </a:r>
            <a:r>
              <a:rPr lang="mn-MN" sz="1600" i="1" dirty="0" smtClean="0">
                <a:latin typeface="Arial" pitchFamily="34" charset="0"/>
                <a:cs typeface="Arial" pitchFamily="34" charset="0"/>
              </a:rPr>
              <a:t>Шанд хороололд 7 ш, ургац хороололд 5 ш  нийт 12 ш цементэн хєлтэй модон шонг шинээр босгон нийт 350 м урт сеп кабель утсыг шинээр хийж єргєтгєсєн</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“Алтай-Улиастай ЭХС ТЄХК-ийн салбар”   Ашиглалтанд хүлээн авсан огноо:   </a:t>
            </a:r>
            <a:r>
              <a:rPr lang="mn-MN" sz="1600" dirty="0" smtClean="0">
                <a:latin typeface="Arial" pitchFamily="34" charset="0"/>
                <a:cs typeface="Arial" pitchFamily="34" charset="0"/>
              </a:rPr>
              <a:t>2015.09.14</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6146" name="Picture 2"/>
          <p:cNvPicPr>
            <a:picLocks noChangeAspect="1" noChangeArrowheads="1"/>
          </p:cNvPicPr>
          <p:nvPr/>
        </p:nvPicPr>
        <p:blipFill>
          <a:blip r:embed="rId2" cstate="print"/>
          <a:srcRect/>
          <a:stretch>
            <a:fillRect/>
          </a:stretch>
        </p:blipFill>
        <p:spPr bwMode="auto">
          <a:xfrm>
            <a:off x="4800600" y="533400"/>
            <a:ext cx="4027714" cy="2819400"/>
          </a:xfrm>
          <a:prstGeom prst="rect">
            <a:avLst/>
          </a:prstGeom>
          <a:ln>
            <a:noFill/>
          </a:ln>
          <a:effectLst>
            <a:outerShdw blurRad="292100" dist="139700" dir="2700000" algn="tl" rotWithShape="0">
              <a:srgbClr val="333333">
                <a:alpha val="65000"/>
              </a:srgbClr>
            </a:outerShdw>
          </a:effectLst>
        </p:spPr>
      </p:pic>
      <p:pic>
        <p:nvPicPr>
          <p:cNvPr id="6147" name="Picture 3" descr="C:\Users\User\Desktop\2015 hynalt\DSC04885.JPG"/>
          <p:cNvPicPr>
            <a:picLocks noChangeAspect="1" noChangeArrowheads="1"/>
          </p:cNvPicPr>
          <p:nvPr/>
        </p:nvPicPr>
        <p:blipFill>
          <a:blip r:embed="rId3" cstate="print"/>
          <a:srcRect/>
          <a:stretch>
            <a:fillRect/>
          </a:stretch>
        </p:blipFill>
        <p:spPr bwMode="auto">
          <a:xfrm>
            <a:off x="4800600" y="3581400"/>
            <a:ext cx="4038600" cy="2971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Улаантуг багт “Малын їїлдэр угсаа сайжруулах”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4 7 99 000  </a:t>
            </a:r>
            <a:r>
              <a:rPr lang="mn-MN" sz="1600" dirty="0" smtClean="0">
                <a:latin typeface="Arial" pitchFamily="34" charset="0"/>
                <a:cs typeface="Arial" pitchFamily="34" charset="0"/>
              </a:rPr>
              <a:t>төгрөг</a:t>
            </a:r>
          </a:p>
          <a:p>
            <a:r>
              <a:rPr lang="mn-MN" sz="1600" b="1" i="1" dirty="0" smtClean="0">
                <a:latin typeface="Arial" pitchFamily="34" charset="0"/>
                <a:cs typeface="Arial" pitchFamily="34" charset="0"/>
              </a:rPr>
              <a:t>    Гүйцэтгэсэн ажлын тоо: Бугат сумын Говь-Алтайн їїлдрийн хурган хуц 26, мєн Бугат сумын хєвчийн улаан ямааны ишгэн ухна 36 нийт 62 толгой хээлтїїлэгч малыг авч малчдад хїлээлгэн єгсєн</a:t>
            </a:r>
            <a:r>
              <a:rPr lang="mn-MN" sz="1600" dirty="0" smtClean="0">
                <a:latin typeface="Arial" pitchFamily="34" charset="0"/>
                <a:cs typeface="Arial" pitchFamily="34" charset="0"/>
              </a:rPr>
              <a:t>/</a:t>
            </a: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Т.Ганбаатар ахлагчтай “Сор манлай сїрэг”   иргэдийн бїлэг Ашиглалтанд хүлээн авсан огноо:   </a:t>
            </a:r>
            <a:r>
              <a:rPr lang="mn-MN" sz="1600" dirty="0" smtClean="0">
                <a:latin typeface="Arial" pitchFamily="34" charset="0"/>
                <a:cs typeface="Arial" pitchFamily="34" charset="0"/>
              </a:rPr>
              <a:t>2015.08.03</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7170" name="Picture 2"/>
          <p:cNvPicPr>
            <a:picLocks noChangeAspect="1" noChangeArrowheads="1"/>
          </p:cNvPicPr>
          <p:nvPr/>
        </p:nvPicPr>
        <p:blipFill>
          <a:blip r:embed="rId2" cstate="print"/>
          <a:srcRect/>
          <a:stretch>
            <a:fillRect/>
          </a:stretch>
        </p:blipFill>
        <p:spPr bwMode="auto">
          <a:xfrm>
            <a:off x="4648200" y="304800"/>
            <a:ext cx="4191000" cy="2971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495800" y="3505200"/>
            <a:ext cx="4369483"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flipH="1">
            <a:off x="457200" y="304800"/>
            <a:ext cx="3657600" cy="6172200"/>
          </a:xfrm>
          <a:prstGeom prst="wedgeRoundRectCallout">
            <a:avLst>
              <a:gd name="adj1" fmla="val -72071"/>
              <a:gd name="adj2" fmla="val -1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mn-MN" sz="1600" b="1" i="1" dirty="0" smtClean="0">
                <a:latin typeface="Arial" pitchFamily="34" charset="0"/>
                <a:cs typeface="Arial" pitchFamily="34" charset="0"/>
              </a:rPr>
              <a:t>    Төсөл арга хэмжээний нэр</a:t>
            </a:r>
            <a:r>
              <a:rPr lang="mn-MN" sz="1600" b="1" i="1" dirty="0" smtClean="0">
                <a:solidFill>
                  <a:schemeClr val="accent4"/>
                </a:solidFill>
                <a:latin typeface="Arial" pitchFamily="34" charset="0"/>
                <a:cs typeface="Arial" pitchFamily="34" charset="0"/>
              </a:rPr>
              <a:t>:  Улаантуг, Сондуулт, Хамтын хїч багуудад “Їлийн цагаан оготно устгах”  ажил</a:t>
            </a:r>
            <a:endParaRPr lang="mn-MN" sz="1600" dirty="0" smtClean="0">
              <a:solidFill>
                <a:schemeClr val="accent4"/>
              </a:solidFill>
              <a:latin typeface="Arial" pitchFamily="34" charset="0"/>
              <a:cs typeface="Arial" pitchFamily="34" charset="0"/>
            </a:endParaRPr>
          </a:p>
          <a:p>
            <a:r>
              <a:rPr lang="mn-MN" sz="1600" b="1" i="1" dirty="0" smtClean="0">
                <a:latin typeface="Arial" pitchFamily="34" charset="0"/>
                <a:cs typeface="Arial" pitchFamily="34" charset="0"/>
              </a:rPr>
              <a:t>    Төсөвт өртөг:  </a:t>
            </a:r>
            <a:r>
              <a:rPr lang="en-US" sz="1600" b="1" i="1" dirty="0" smtClean="0">
                <a:latin typeface="Arial" pitchFamily="34" charset="0"/>
                <a:cs typeface="Arial" pitchFamily="34" charset="0"/>
              </a:rPr>
              <a:t>10</a:t>
            </a:r>
            <a:r>
              <a:rPr lang="mn-MN" sz="1600" b="1" i="1" dirty="0" smtClean="0">
                <a:latin typeface="Arial" pitchFamily="34" charset="0"/>
                <a:cs typeface="Arial" pitchFamily="34" charset="0"/>
              </a:rPr>
              <a:t> </a:t>
            </a:r>
            <a:r>
              <a:rPr lang="en-US" sz="1600" b="1" i="1" dirty="0" smtClean="0">
                <a:latin typeface="Arial" pitchFamily="34" charset="0"/>
                <a:cs typeface="Arial" pitchFamily="34" charset="0"/>
              </a:rPr>
              <a:t>000</a:t>
            </a:r>
            <a:r>
              <a:rPr lang="mn-MN" sz="1600" b="1" i="1" dirty="0" smtClean="0">
                <a:latin typeface="Arial" pitchFamily="34" charset="0"/>
                <a:cs typeface="Arial" pitchFamily="34" charset="0"/>
              </a:rPr>
              <a:t> 000  </a:t>
            </a:r>
            <a:r>
              <a:rPr lang="mn-MN" sz="1600" dirty="0" smtClean="0">
                <a:latin typeface="Arial" pitchFamily="34" charset="0"/>
                <a:cs typeface="Arial" pitchFamily="34" charset="0"/>
              </a:rPr>
              <a:t>төгрөг</a:t>
            </a:r>
          </a:p>
          <a:p>
            <a:r>
              <a:rPr lang="mn-MN" sz="1600" b="1" i="1" dirty="0" smtClean="0">
                <a:latin typeface="Arial" pitchFamily="34" charset="0"/>
                <a:cs typeface="Arial" pitchFamily="34" charset="0"/>
              </a:rPr>
              <a:t>    Гүйцэтгэсэн ажлын тоо: Багуудад нийт 100 га талбайд їлийн цагаан оготно устгах ажлыг хийсэн. Хєеєг цуглуулах аргаар устгасан.</a:t>
            </a:r>
            <a:endParaRPr lang="mn-MN" sz="1600" dirty="0" smtClean="0">
              <a:latin typeface="Arial" pitchFamily="34" charset="0"/>
              <a:cs typeface="Arial" pitchFamily="34" charset="0"/>
            </a:endParaRPr>
          </a:p>
          <a:p>
            <a:r>
              <a:rPr lang="mn-MN" sz="1600" b="1" i="1" dirty="0" smtClean="0">
                <a:latin typeface="Arial" pitchFamily="34" charset="0"/>
                <a:cs typeface="Arial" pitchFamily="34" charset="0"/>
              </a:rPr>
              <a:t>    Хэрэгжсэн он:  </a:t>
            </a:r>
            <a:r>
              <a:rPr lang="mn-MN" sz="1600" dirty="0" smtClean="0">
                <a:latin typeface="Arial" pitchFamily="34" charset="0"/>
                <a:cs typeface="Arial" pitchFamily="34" charset="0"/>
              </a:rPr>
              <a:t>2015</a:t>
            </a:r>
            <a:r>
              <a:rPr lang="mn-MN" sz="1600" b="1" i="1" dirty="0" smtClean="0">
                <a:latin typeface="Arial" pitchFamily="34" charset="0"/>
                <a:cs typeface="Arial" pitchFamily="34" charset="0"/>
              </a:rPr>
              <a:t> </a:t>
            </a:r>
          </a:p>
          <a:p>
            <a:r>
              <a:rPr lang="mn-MN" sz="1600" b="1" i="1" dirty="0" smtClean="0">
                <a:latin typeface="Arial" pitchFamily="34" charset="0"/>
                <a:cs typeface="Arial" pitchFamily="34" charset="0"/>
              </a:rPr>
              <a:t>    Гүйцэтгэгчийн нэр: Шарга сумын “Залуучуудын холбоо”  ТББ</a:t>
            </a:r>
          </a:p>
          <a:p>
            <a:r>
              <a:rPr lang="mn-MN" sz="1600" b="1" i="1" dirty="0" smtClean="0">
                <a:latin typeface="Arial" pitchFamily="34" charset="0"/>
                <a:cs typeface="Arial" pitchFamily="34" charset="0"/>
              </a:rPr>
              <a:t>Ашиглалтанд хүлээн авсан огноо:   </a:t>
            </a:r>
            <a:r>
              <a:rPr lang="mn-MN" sz="1600" dirty="0" smtClean="0">
                <a:latin typeface="Arial" pitchFamily="34" charset="0"/>
                <a:cs typeface="Arial" pitchFamily="34" charset="0"/>
              </a:rPr>
              <a:t>2015.11.03</a:t>
            </a:r>
          </a:p>
          <a:p>
            <a:r>
              <a:rPr lang="mn-MN" sz="1600" b="1" i="1" dirty="0" smtClean="0">
                <a:latin typeface="Arial" pitchFamily="34" charset="0"/>
                <a:cs typeface="Arial" pitchFamily="34" charset="0"/>
              </a:rPr>
              <a:t>   Хөрөнгийн эх үүсвэр:    ОНХСан </a:t>
            </a:r>
            <a:r>
              <a:rPr lang="mn-MN" sz="1600" dirty="0" smtClean="0">
                <a:latin typeface="Arial" pitchFamily="34" charset="0"/>
                <a:cs typeface="Arial" pitchFamily="34" charset="0"/>
              </a:rPr>
              <a:t> </a:t>
            </a:r>
          </a:p>
        </p:txBody>
      </p:sp>
      <p:pic>
        <p:nvPicPr>
          <p:cNvPr id="1027" name="Picture 3"/>
          <p:cNvPicPr>
            <a:picLocks noChangeAspect="1" noChangeArrowheads="1"/>
          </p:cNvPicPr>
          <p:nvPr/>
        </p:nvPicPr>
        <p:blipFill>
          <a:blip r:embed="rId2" cstate="print"/>
          <a:srcRect/>
          <a:stretch>
            <a:fillRect/>
          </a:stretch>
        </p:blipFill>
        <p:spPr bwMode="auto">
          <a:xfrm>
            <a:off x="4572000" y="152400"/>
            <a:ext cx="4333494" cy="324961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t="18122"/>
          <a:stretch>
            <a:fillRect/>
          </a:stretch>
        </p:blipFill>
        <p:spPr bwMode="auto">
          <a:xfrm>
            <a:off x="4419600" y="3581400"/>
            <a:ext cx="4486275"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1072</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ШАРГА Сумд                                                              2013-2015 ОНЫ ОНХС-ААР ХИЙГДСЭН хєрєнгє оруулалт     2015 ОНд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ШАРГА Сумд                                                              2013-2014 ОНЫ ОНХС-ААР ХИЙГДСЭН АЖИЛ                             </dc:title>
  <dc:creator>Turiin san</dc:creator>
  <cp:lastModifiedBy>samsung</cp:lastModifiedBy>
  <cp:revision>51</cp:revision>
  <dcterms:modified xsi:type="dcterms:W3CDTF">2017-05-10T06:32:42Z</dcterms:modified>
</cp:coreProperties>
</file>